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7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8485" y="1208249"/>
            <a:ext cx="3862833" cy="40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69338" y="4114772"/>
            <a:ext cx="8631489" cy="336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4"/>
              </a:lnSpc>
            </a:pPr>
            <a:r>
              <a:rPr lang="en-US" sz="96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Steps To Build</a:t>
            </a:r>
          </a:p>
          <a:p>
            <a:pPr algn="ctr">
              <a:lnSpc>
                <a:spcPts val="13564"/>
              </a:lnSpc>
            </a:pPr>
            <a:r>
              <a:rPr lang="en-US" sz="96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EUA 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53454" y="-1899389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394854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630387"/>
            <a:ext cx="7173939" cy="4813413"/>
          </a:xfrm>
          <a:custGeom>
            <a:avLst/>
            <a:gdLst/>
            <a:ahLst/>
            <a:cxnLst/>
            <a:rect r="r" b="b" t="t" l="l"/>
            <a:pathLst>
              <a:path h="4813413" w="7173939">
                <a:moveTo>
                  <a:pt x="0" y="0"/>
                </a:moveTo>
                <a:lnTo>
                  <a:pt x="7173939" y="0"/>
                </a:lnTo>
                <a:lnTo>
                  <a:pt x="7173939" y="4813413"/>
                </a:lnTo>
                <a:lnTo>
                  <a:pt x="0" y="4813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3" t="-3410" r="-220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2528"/>
            <a:ext cx="12319682" cy="215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6"/>
              </a:lnSpc>
            </a:pPr>
            <a:r>
              <a:rPr lang="en-US" sz="619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Exchange Messages with Doctor&amp; Share Health Records: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2153" y="4247508"/>
            <a:ext cx="10875847" cy="502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app includes a secure messaging feature 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that allows users to communicate directly with their healthcare providers. 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functionality enables patients 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ask follow-up questions or clarify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any concerns they may have about their health or treatment.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Users have the ability to share their health 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records with their chosen doctor easily. This feature ensures 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that healthcare providers have access to pertinent medical history,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facilitating more informed decision-making during consultations.</a:t>
            </a:r>
          </a:p>
          <a:p>
            <a:pPr algn="ctr">
              <a:lnSpc>
                <a:spcPts val="361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383155" y="2589572"/>
            <a:ext cx="5801780" cy="3769933"/>
          </a:xfrm>
          <a:custGeom>
            <a:avLst/>
            <a:gdLst/>
            <a:ahLst/>
            <a:cxnLst/>
            <a:rect r="r" b="b" t="t" l="l"/>
            <a:pathLst>
              <a:path h="3769933" w="5801780">
                <a:moveTo>
                  <a:pt x="0" y="0"/>
                </a:moveTo>
                <a:lnTo>
                  <a:pt x="5801780" y="0"/>
                </a:lnTo>
                <a:lnTo>
                  <a:pt x="5801780" y="3769934"/>
                </a:lnTo>
                <a:lnTo>
                  <a:pt x="0" y="376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74326" y="6046042"/>
            <a:ext cx="9913674" cy="4478114"/>
          </a:xfrm>
          <a:custGeom>
            <a:avLst/>
            <a:gdLst/>
            <a:ahLst/>
            <a:cxnLst/>
            <a:rect r="r" b="b" t="t" l="l"/>
            <a:pathLst>
              <a:path h="4478114" w="9913674">
                <a:moveTo>
                  <a:pt x="0" y="0"/>
                </a:moveTo>
                <a:lnTo>
                  <a:pt x="9913674" y="0"/>
                </a:lnTo>
                <a:lnTo>
                  <a:pt x="9913674" y="4478114"/>
                </a:lnTo>
                <a:lnTo>
                  <a:pt x="0" y="4478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76" r="0" b="-437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34740"/>
            <a:ext cx="10680558" cy="187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2"/>
              </a:lnSpc>
            </a:pPr>
            <a:r>
              <a:rPr lang="en-US" sz="537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Setup WebRTC for Teleconsults &amp; Initiate Call for Teleconsults: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35672" y="2551472"/>
            <a:ext cx="10904350" cy="383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enable seamless video communication during teleconsultations, the app utilizes WebRTC technology. This setup allows for high-quality, real-time video calls, ensuring that patients and doctors can connect effectivelly.</a:t>
            </a:r>
          </a:p>
          <a:p>
            <a:pPr algn="ctr">
              <a:lnSpc>
                <a:spcPts val="3431"/>
              </a:lnSpc>
            </a:pP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 the scheduled time of their appointment, users can initiate a video call with their healthcare provider directly from the app. This convenient feature helps streamline the consultation process, making it easy to receive care.</a:t>
            </a:r>
          </a:p>
          <a:p>
            <a:pPr algn="ctr">
              <a:lnSpc>
                <a:spcPts val="343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394854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213853"/>
            <a:ext cx="11301259" cy="4266225"/>
          </a:xfrm>
          <a:custGeom>
            <a:avLst/>
            <a:gdLst/>
            <a:ahLst/>
            <a:cxnLst/>
            <a:rect r="r" b="b" t="t" l="l"/>
            <a:pathLst>
              <a:path h="4266225" w="11301259">
                <a:moveTo>
                  <a:pt x="0" y="0"/>
                </a:moveTo>
                <a:lnTo>
                  <a:pt x="11301259" y="0"/>
                </a:lnTo>
                <a:lnTo>
                  <a:pt x="11301259" y="4266225"/>
                </a:lnTo>
                <a:lnTo>
                  <a:pt x="0" y="4266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7564" y="359851"/>
            <a:ext cx="8865495" cy="109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Final Prescription: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4355" y="6745304"/>
            <a:ext cx="1297364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Following a consultation, users can receive their prescriptions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digitally through the app. This feature allows for easy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 to medications and the ability to share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prescriptions with pharmacies without hassle.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403538"/>
            <a:ext cx="18288000" cy="7229439"/>
          </a:xfrm>
          <a:custGeom>
            <a:avLst/>
            <a:gdLst/>
            <a:ahLst/>
            <a:cxnLst/>
            <a:rect r="r" b="b" t="t" l="l"/>
            <a:pathLst>
              <a:path h="7229439" w="18288000">
                <a:moveTo>
                  <a:pt x="0" y="0"/>
                </a:moveTo>
                <a:lnTo>
                  <a:pt x="18288000" y="0"/>
                </a:lnTo>
                <a:lnTo>
                  <a:pt x="18288000" y="7229440"/>
                </a:lnTo>
                <a:lnTo>
                  <a:pt x="0" y="722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12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825902"/>
            <a:ext cx="9677581" cy="4863742"/>
          </a:xfrm>
          <a:custGeom>
            <a:avLst/>
            <a:gdLst/>
            <a:ahLst/>
            <a:cxnLst/>
            <a:rect r="r" b="b" t="t" l="l"/>
            <a:pathLst>
              <a:path h="4863742" w="9677581">
                <a:moveTo>
                  <a:pt x="0" y="0"/>
                </a:moveTo>
                <a:lnTo>
                  <a:pt x="9677581" y="0"/>
                </a:lnTo>
                <a:lnTo>
                  <a:pt x="9677581" y="4863742"/>
                </a:lnTo>
                <a:lnTo>
                  <a:pt x="0" y="486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77" t="0" r="-507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031" y="566862"/>
            <a:ext cx="9127793" cy="122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4"/>
              </a:lnSpc>
            </a:pPr>
            <a:r>
              <a:rPr lang="en-US" sz="71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Ambulance Booking: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18440" y="4752912"/>
            <a:ext cx="8369560" cy="344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emergencies, users can book ambulance services </a:t>
            </a:r>
          </a:p>
          <a:p>
            <a:pPr algn="ctr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directly through the app. This feature enhances </a:t>
            </a:r>
          </a:p>
          <a:p>
            <a:pPr algn="ctr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accessibility to urgent care, ensuring that</a:t>
            </a:r>
          </a:p>
          <a:p>
            <a:pPr algn="ctr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help is just a few taps away when it’s needed most.</a:t>
            </a:r>
          </a:p>
          <a:p>
            <a:pPr algn="ctr">
              <a:lnSpc>
                <a:spcPts val="396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09918" y="2493349"/>
            <a:ext cx="9422758" cy="5300301"/>
          </a:xfrm>
          <a:custGeom>
            <a:avLst/>
            <a:gdLst/>
            <a:ahLst/>
            <a:cxnLst/>
            <a:rect r="r" b="b" t="t" l="l"/>
            <a:pathLst>
              <a:path h="5300301" w="9422758">
                <a:moveTo>
                  <a:pt x="0" y="0"/>
                </a:moveTo>
                <a:lnTo>
                  <a:pt x="9422758" y="0"/>
                </a:lnTo>
                <a:lnTo>
                  <a:pt x="9422758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68979" y="820175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584" y="55496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68979" y="7390955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584" y="168255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974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9050" y="2693549"/>
            <a:ext cx="18297525" cy="7593451"/>
            <a:chOff x="0" y="0"/>
            <a:chExt cx="4819101" cy="19999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9101" cy="1999921"/>
            </a:xfrm>
            <a:custGeom>
              <a:avLst/>
              <a:gdLst/>
              <a:ahLst/>
              <a:cxnLst/>
              <a:rect r="r" b="b" t="t" l="l"/>
              <a:pathLst>
                <a:path h="1999921" w="4819101">
                  <a:moveTo>
                    <a:pt x="0" y="0"/>
                  </a:moveTo>
                  <a:lnTo>
                    <a:pt x="4819101" y="0"/>
                  </a:lnTo>
                  <a:lnTo>
                    <a:pt x="4819101" y="1999921"/>
                  </a:lnTo>
                  <a:lnTo>
                    <a:pt x="0" y="199992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9101" cy="2066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5643" y="3164609"/>
            <a:ext cx="5539719" cy="6093691"/>
          </a:xfrm>
          <a:custGeom>
            <a:avLst/>
            <a:gdLst/>
            <a:ahLst/>
            <a:cxnLst/>
            <a:rect r="r" b="b" t="t" l="l"/>
            <a:pathLst>
              <a:path h="6093691" w="5539719">
                <a:moveTo>
                  <a:pt x="0" y="0"/>
                </a:moveTo>
                <a:lnTo>
                  <a:pt x="5539719" y="0"/>
                </a:lnTo>
                <a:lnTo>
                  <a:pt x="5539719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4300" y="397503"/>
            <a:ext cx="9690497" cy="205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1"/>
              </a:lnSpc>
            </a:pPr>
            <a:r>
              <a:rPr lang="en-US" sz="593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 / Sign In with PHR </a:t>
            </a:r>
          </a:p>
          <a:p>
            <a:pPr algn="ctr">
              <a:lnSpc>
                <a:spcPts val="8311"/>
              </a:lnSpc>
            </a:pPr>
            <a:r>
              <a:rPr lang="en-US" sz="593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Address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76057" y="4800050"/>
            <a:ext cx="15510321" cy="26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</a:pP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Users begin their journey by creating an account</a:t>
            </a:r>
          </a:p>
          <a:p>
            <a:pPr algn="ctr">
              <a:lnSpc>
                <a:spcPts val="3476"/>
              </a:lnSpc>
            </a:pP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 signing in with their</a:t>
            </a:r>
          </a:p>
          <a:p>
            <a:pPr algn="ctr">
              <a:lnSpc>
                <a:spcPts val="3476"/>
              </a:lnSpc>
            </a:pP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Personal Health Record (PHR) address. </a:t>
            </a:r>
          </a:p>
          <a:p>
            <a:pPr algn="ctr">
              <a:lnSpc>
                <a:spcPts val="3476"/>
              </a:lnSpc>
            </a:pP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process ensures that their </a:t>
            </a:r>
          </a:p>
          <a:p>
            <a:pPr algn="ctr">
              <a:lnSpc>
                <a:spcPts val="3476"/>
              </a:lnSpc>
            </a:pP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health information is securely linked to their profile, </a:t>
            </a:r>
          </a:p>
          <a:p>
            <a:pPr algn="ctr">
              <a:lnSpc>
                <a:spcPts val="3476"/>
              </a:lnSpc>
            </a:pP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allowing for easy access and management of their medical data.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93549"/>
            <a:ext cx="18297525" cy="7593451"/>
            <a:chOff x="0" y="0"/>
            <a:chExt cx="4819101" cy="1999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101" cy="1999921"/>
            </a:xfrm>
            <a:custGeom>
              <a:avLst/>
              <a:gdLst/>
              <a:ahLst/>
              <a:cxnLst/>
              <a:rect r="r" b="b" t="t" l="l"/>
              <a:pathLst>
                <a:path h="1999921" w="4819101">
                  <a:moveTo>
                    <a:pt x="0" y="0"/>
                  </a:moveTo>
                  <a:lnTo>
                    <a:pt x="4819101" y="0"/>
                  </a:lnTo>
                  <a:lnTo>
                    <a:pt x="4819101" y="1999921"/>
                  </a:lnTo>
                  <a:lnTo>
                    <a:pt x="0" y="199992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9101" cy="2066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974" y="0"/>
            <a:ext cx="18288000" cy="2693549"/>
            <a:chOff x="0" y="0"/>
            <a:chExt cx="24384000" cy="359139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32363" r="0" b="45529"/>
            <a:stretch>
              <a:fillRect/>
            </a:stretch>
          </p:blipFill>
          <p:spPr>
            <a:xfrm flipH="false" flipV="false">
              <a:off x="0" y="0"/>
              <a:ext cx="24384000" cy="3591399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291121" y="3315051"/>
            <a:ext cx="7878223" cy="5987449"/>
          </a:xfrm>
          <a:custGeom>
            <a:avLst/>
            <a:gdLst/>
            <a:ahLst/>
            <a:cxnLst/>
            <a:rect r="r" b="b" t="t" l="l"/>
            <a:pathLst>
              <a:path h="5987449" w="7878223">
                <a:moveTo>
                  <a:pt x="0" y="0"/>
                </a:moveTo>
                <a:lnTo>
                  <a:pt x="7878223" y="0"/>
                </a:lnTo>
                <a:lnTo>
                  <a:pt x="7878223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6970" y="914400"/>
            <a:ext cx="7726525" cy="10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5"/>
              </a:lnSpc>
            </a:pPr>
            <a:r>
              <a:rPr lang="en-US" sz="6011" b="true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a UHI Service: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92392" y="4846388"/>
            <a:ext cx="9525874" cy="286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Once logged in, users can browse and select from various</a:t>
            </a:r>
          </a:p>
          <a:p>
            <a:pPr algn="ctr"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Universal Health Interface (UHI) services. </a:t>
            </a:r>
          </a:p>
          <a:p>
            <a:pPr algn="ctr"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selection process allows them to choose </a:t>
            </a:r>
          </a:p>
          <a:p>
            <a:pPr algn="ctr"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specific medical services</a:t>
            </a:r>
          </a:p>
          <a:p>
            <a:pPr algn="ctr"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tailored to their needs, whether it’s a consultation, </a:t>
            </a:r>
          </a:p>
          <a:p>
            <a:pPr algn="ctr"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diagnostic service, or wellness check.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6250" y="1585249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693549"/>
            <a:chOff x="0" y="0"/>
            <a:chExt cx="24384000" cy="3591399"/>
          </a:xfrm>
        </p:grpSpPr>
        <p:sp>
          <p:nvSpPr>
            <p:cNvPr name="AutoShape 6" id="6"/>
            <p:cNvSpPr/>
            <p:nvPr/>
          </p:nvSpPr>
          <p:spPr>
            <a:xfrm>
              <a:off x="0" y="0"/>
              <a:ext cx="24384000" cy="3591399"/>
            </a:xfrm>
            <a:prstGeom prst="rect">
              <a:avLst/>
            </a:prstGeom>
            <a:solidFill>
              <a:srgbClr val="FDFDFD">
                <a:alpha val="13725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2428076"/>
            <a:chOff x="0" y="0"/>
            <a:chExt cx="24384000" cy="3237435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24384000" cy="3237435"/>
            </a:xfrm>
            <a:prstGeom prst="rect">
              <a:avLst/>
            </a:prstGeom>
            <a:solidFill>
              <a:srgbClr val="004AAD">
                <a:alpha val="13725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64440" y="4054502"/>
            <a:ext cx="6994860" cy="4469542"/>
          </a:xfrm>
          <a:custGeom>
            <a:avLst/>
            <a:gdLst/>
            <a:ahLst/>
            <a:cxnLst/>
            <a:rect r="r" b="b" t="t" l="l"/>
            <a:pathLst>
              <a:path h="4469542" w="6994860">
                <a:moveTo>
                  <a:pt x="0" y="0"/>
                </a:moveTo>
                <a:lnTo>
                  <a:pt x="6994860" y="0"/>
                </a:lnTo>
                <a:lnTo>
                  <a:pt x="6994860" y="4469542"/>
                </a:lnTo>
                <a:lnTo>
                  <a:pt x="0" y="4469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14" r="-379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6904" y="630279"/>
            <a:ext cx="8539346" cy="128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5"/>
              </a:lnSpc>
            </a:pPr>
            <a:r>
              <a:rPr lang="en-US" sz="743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Teleconsultations: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639" y="4544285"/>
            <a:ext cx="9682183" cy="342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Teleconsultations offer users the convenience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 receiving medical advice remotely.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Through video calls, patients can connect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 healthcare professionals without the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need for in-person visits, </a:t>
            </a:r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making healthcare more accessible and efficient.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C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253548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998" y="627649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2535487"/>
            <a:chOff x="0" y="0"/>
            <a:chExt cx="24384000" cy="3380650"/>
          </a:xfrm>
        </p:grpSpPr>
        <p:sp>
          <p:nvSpPr>
            <p:cNvPr name="AutoShape 8" id="8"/>
            <p:cNvSpPr/>
            <p:nvPr/>
          </p:nvSpPr>
          <p:spPr>
            <a:xfrm>
              <a:off x="0" y="0"/>
              <a:ext cx="24384000" cy="3380650"/>
            </a:xfrm>
            <a:prstGeom prst="rect">
              <a:avLst/>
            </a:prstGeom>
            <a:solidFill>
              <a:srgbClr val="004AAD">
                <a:alpha val="13725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18078" y="3346284"/>
            <a:ext cx="8374904" cy="6371605"/>
          </a:xfrm>
          <a:custGeom>
            <a:avLst/>
            <a:gdLst/>
            <a:ahLst/>
            <a:cxnLst/>
            <a:rect r="r" b="b" t="t" l="l"/>
            <a:pathLst>
              <a:path h="6371605" w="8374904">
                <a:moveTo>
                  <a:pt x="0" y="0"/>
                </a:moveTo>
                <a:lnTo>
                  <a:pt x="8374904" y="0"/>
                </a:lnTo>
                <a:lnTo>
                  <a:pt x="8374904" y="6371605"/>
                </a:lnTo>
                <a:lnTo>
                  <a:pt x="0" y="6371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49" t="0" r="-714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9552" y="606833"/>
            <a:ext cx="10346581" cy="111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9"/>
              </a:lnSpc>
            </a:pPr>
            <a:r>
              <a:rPr lang="en-US" sz="654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 HSPAs for Doctor: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59041" y="3808254"/>
            <a:ext cx="8234264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find the right healthcare provider,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users can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search for healthcare service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providers (HSPAs) by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specifying criteria such as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specialty or location.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feature helps them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 qualified doctors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who best match their healthcare needs.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903" y="844750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8301" y="0"/>
            <a:ext cx="18288000" cy="2693549"/>
            <a:chOff x="0" y="0"/>
            <a:chExt cx="24384000" cy="3591399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24384000" cy="3591399"/>
            </a:xfrm>
            <a:prstGeom prst="rect">
              <a:avLst/>
            </a:prstGeom>
            <a:solidFill>
              <a:srgbClr val="004AAD">
                <a:alpha val="13725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7903" y="3864259"/>
            <a:ext cx="7291192" cy="4183321"/>
          </a:xfrm>
          <a:custGeom>
            <a:avLst/>
            <a:gdLst/>
            <a:ahLst/>
            <a:cxnLst/>
            <a:rect r="r" b="b" t="t" l="l"/>
            <a:pathLst>
              <a:path h="4183321" w="7291192">
                <a:moveTo>
                  <a:pt x="0" y="0"/>
                </a:moveTo>
                <a:lnTo>
                  <a:pt x="7291192" y="0"/>
                </a:lnTo>
                <a:lnTo>
                  <a:pt x="7291192" y="4183322"/>
                </a:lnTo>
                <a:lnTo>
                  <a:pt x="0" y="4183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7903" y="766330"/>
            <a:ext cx="8877796" cy="104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7"/>
              </a:lnSpc>
            </a:pPr>
            <a:r>
              <a:rPr lang="en-US" sz="614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 Search Results: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3502" y="5095875"/>
            <a:ext cx="10196197" cy="248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</a:pPr>
            <a:r>
              <a:rPr lang="en-US" sz="2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conducting a search, the app displays a list of</a:t>
            </a:r>
          </a:p>
          <a:p>
            <a:pPr algn="ctr">
              <a:lnSpc>
                <a:spcPts val="3973"/>
              </a:lnSpc>
            </a:pPr>
            <a:r>
              <a:rPr lang="en-US" sz="2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available doctors or facilities that meet the user’s criteria. </a:t>
            </a:r>
          </a:p>
          <a:p>
            <a:pPr algn="ctr">
              <a:lnSpc>
                <a:spcPts val="3973"/>
              </a:lnSpc>
            </a:pPr>
            <a:r>
              <a:rPr lang="en-US" sz="2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streamlined process </a:t>
            </a:r>
          </a:p>
          <a:p>
            <a:pPr algn="ctr">
              <a:lnSpc>
                <a:spcPts val="3973"/>
              </a:lnSpc>
            </a:pPr>
            <a:r>
              <a:rPr lang="en-US" sz="2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makes it easy for users to </a:t>
            </a:r>
          </a:p>
          <a:p>
            <a:pPr algn="ctr">
              <a:lnSpc>
                <a:spcPts val="3973"/>
              </a:lnSpc>
            </a:pPr>
            <a:r>
              <a:rPr lang="en-US" sz="2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compare options and choose a provider that suits them.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448503" y="6983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96324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7998" y="3694212"/>
            <a:ext cx="7944769" cy="4419278"/>
          </a:xfrm>
          <a:custGeom>
            <a:avLst/>
            <a:gdLst/>
            <a:ahLst/>
            <a:cxnLst/>
            <a:rect r="r" b="b" t="t" l="l"/>
            <a:pathLst>
              <a:path h="4419278" w="7944769">
                <a:moveTo>
                  <a:pt x="0" y="0"/>
                </a:moveTo>
                <a:lnTo>
                  <a:pt x="7944769" y="0"/>
                </a:lnTo>
                <a:lnTo>
                  <a:pt x="7944769" y="4419277"/>
                </a:lnTo>
                <a:lnTo>
                  <a:pt x="0" y="441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990" y="693729"/>
            <a:ext cx="11914112" cy="106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2"/>
              </a:lnSpc>
            </a:pPr>
            <a:r>
              <a:rPr lang="en-US" sz="6273" b="true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 Selected Doctor/Facility: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37723" y="4059299"/>
            <a:ext cx="9995218" cy="435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Once users have found a suitable doctor or facility,</a:t>
            </a:r>
          </a:p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they can easily book an appointment </a:t>
            </a:r>
          </a:p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through the app.</a:t>
            </a:r>
          </a:p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straightforward booking process</a:t>
            </a:r>
          </a:p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enhances user </a:t>
            </a:r>
          </a:p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experience by minimizing </a:t>
            </a:r>
          </a:p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hassle </a:t>
            </a:r>
          </a:p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often associated with scheduling healthcare appointments.</a:t>
            </a:r>
          </a:p>
          <a:p>
            <a:pPr algn="ctr">
              <a:lnSpc>
                <a:spcPts val="386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448503" y="6983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6990" y="844750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868"/>
            <a:ext cx="9144000" cy="10295868"/>
            <a:chOff x="0" y="0"/>
            <a:chExt cx="2408296" cy="2711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11669"/>
            </a:xfrm>
            <a:custGeom>
              <a:avLst/>
              <a:gdLst/>
              <a:ahLst/>
              <a:cxnLst/>
              <a:rect r="r" b="b" t="t" l="l"/>
              <a:pathLst>
                <a:path h="2711669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394854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9592" y="3399621"/>
            <a:ext cx="8552816" cy="5858679"/>
          </a:xfrm>
          <a:custGeom>
            <a:avLst/>
            <a:gdLst/>
            <a:ahLst/>
            <a:cxnLst/>
            <a:rect r="r" b="b" t="t" l="l"/>
            <a:pathLst>
              <a:path h="5858679" w="8552816">
                <a:moveTo>
                  <a:pt x="0" y="0"/>
                </a:moveTo>
                <a:lnTo>
                  <a:pt x="8552816" y="0"/>
                </a:lnTo>
                <a:lnTo>
                  <a:pt x="8552816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422" y="599955"/>
            <a:ext cx="11474091" cy="1112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7"/>
              </a:lnSpc>
            </a:pPr>
            <a:r>
              <a:rPr lang="en-US" sz="64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Collect Payment if Required: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422" y="4392346"/>
            <a:ext cx="8973578" cy="3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the service requires a fee, the app securely </a:t>
            </a:r>
          </a:p>
          <a:p>
            <a:pPr algn="ctr"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handles payment processing. </a:t>
            </a:r>
          </a:p>
          <a:p>
            <a:pPr algn="ctr"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ensures that users can </a:t>
            </a:r>
          </a:p>
          <a:p>
            <a:pPr algn="ctr"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complete their</a:t>
            </a:r>
          </a:p>
          <a:p>
            <a:pPr algn="ctr"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bookings seamlessly without needing</a:t>
            </a:r>
          </a:p>
          <a:p>
            <a:pPr algn="ctr">
              <a:lnSpc>
                <a:spcPts val="4529"/>
              </a:lnSpc>
            </a:pPr>
            <a:r>
              <a:rPr lang="en-US" sz="32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deal with external payment systems.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231936" y="5162550"/>
            <a:ext cx="1586999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350501" y="5162550"/>
            <a:ext cx="1586999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469065" y="5162550"/>
            <a:ext cx="1586999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-1394854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4129" y="3072577"/>
            <a:ext cx="7200327" cy="6053342"/>
          </a:xfrm>
          <a:custGeom>
            <a:avLst/>
            <a:gdLst/>
            <a:ahLst/>
            <a:cxnLst/>
            <a:rect r="r" b="b" t="t" l="l"/>
            <a:pathLst>
              <a:path h="6053342" w="7200327">
                <a:moveTo>
                  <a:pt x="0" y="0"/>
                </a:moveTo>
                <a:lnTo>
                  <a:pt x="7200327" y="0"/>
                </a:lnTo>
                <a:lnTo>
                  <a:pt x="7200327" y="6053342"/>
                </a:lnTo>
                <a:lnTo>
                  <a:pt x="0" y="6053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1" r="0" b="-70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9350" y="349916"/>
            <a:ext cx="7741151" cy="122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1"/>
              </a:lnSpc>
            </a:pPr>
            <a:r>
              <a:rPr lang="en-US" sz="71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Confirm Booking: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5609" y="3783975"/>
            <a:ext cx="10353869" cy="266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4"/>
              </a:lnSpc>
            </a:pPr>
            <a:r>
              <a:rPr lang="en-US" sz="30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 a successful booking, users receive a confirmation</a:t>
            </a:r>
          </a:p>
          <a:p>
            <a:pPr algn="ctr">
              <a:lnSpc>
                <a:spcPts val="4254"/>
              </a:lnSpc>
            </a:pPr>
            <a:r>
              <a:rPr lang="en-US" sz="30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notification detailing their appointment. </a:t>
            </a:r>
          </a:p>
          <a:p>
            <a:pPr algn="ctr">
              <a:lnSpc>
                <a:spcPts val="4254"/>
              </a:lnSpc>
            </a:pPr>
            <a:r>
              <a:rPr lang="en-US" sz="30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reassurance helps them feel confident</a:t>
            </a:r>
          </a:p>
          <a:p>
            <a:pPr algn="ctr">
              <a:lnSpc>
                <a:spcPts val="4254"/>
              </a:lnSpc>
            </a:pPr>
            <a:r>
              <a:rPr lang="en-US" sz="30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about their scheduled visit and ensures they </a:t>
            </a:r>
          </a:p>
          <a:p>
            <a:pPr algn="ctr">
              <a:lnSpc>
                <a:spcPts val="4254"/>
              </a:lnSpc>
            </a:pPr>
            <a:r>
              <a:rPr lang="en-US" sz="30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have the necessary information at hand.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666406" y="7504325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66406" y="6693528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DAGSBdazvyg</dc:identifier>
  <dcterms:modified xsi:type="dcterms:W3CDTF">2011-08-01T06:04:30Z</dcterms:modified>
  <cp:revision>1</cp:revision>
  <dc:title>Company Profile Presentation</dc:title>
</cp:coreProperties>
</file>